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87" r:id="rId6"/>
    <p:sldId id="286" r:id="rId7"/>
    <p:sldId id="260" r:id="rId8"/>
    <p:sldId id="261" r:id="rId9"/>
    <p:sldId id="284" r:id="rId10"/>
    <p:sldId id="285" r:id="rId11"/>
    <p:sldId id="262" r:id="rId12"/>
    <p:sldId id="263" r:id="rId13"/>
    <p:sldId id="264" r:id="rId14"/>
    <p:sldId id="265" r:id="rId15"/>
    <p:sldId id="266" r:id="rId16"/>
    <p:sldId id="267" r:id="rId17"/>
    <p:sldId id="283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2" r:id="rId31"/>
    <p:sldId id="281" r:id="rId32"/>
    <p:sldId id="268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DF3B5-E470-4FBD-9889-30099EFF0DBB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445B7-7269-4576-AD44-771E183FFB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DF3B5-E470-4FBD-9889-30099EFF0DBB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445B7-7269-4576-AD44-771E183FFB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DF3B5-E470-4FBD-9889-30099EFF0DBB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445B7-7269-4576-AD44-771E183FFB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DF3B5-E470-4FBD-9889-30099EFF0DBB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445B7-7269-4576-AD44-771E183FFB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DF3B5-E470-4FBD-9889-30099EFF0DBB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445B7-7269-4576-AD44-771E183FFB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DF3B5-E470-4FBD-9889-30099EFF0DBB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445B7-7269-4576-AD44-771E183FFB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DF3B5-E470-4FBD-9889-30099EFF0DBB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445B7-7269-4576-AD44-771E183FFB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DF3B5-E470-4FBD-9889-30099EFF0DBB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445B7-7269-4576-AD44-771E183FFB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DF3B5-E470-4FBD-9889-30099EFF0DBB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445B7-7269-4576-AD44-771E183FFB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DF3B5-E470-4FBD-9889-30099EFF0DBB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445B7-7269-4576-AD44-771E183FFB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B06DF3B5-E470-4FBD-9889-30099EFF0DBB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DEA445B7-7269-4576-AD44-771E183FFB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06DF3B5-E470-4FBD-9889-30099EFF0DBB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DEA445B7-7269-4576-AD44-771E183FFBB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Sejal\Documents\U.S.%20history%202010%20(honors)\unit%202\Day%207%20great%20migration,harlem\chp947647_256k.asf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Harlem Renaissance and Great Migration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pic>
        <p:nvPicPr>
          <p:cNvPr id="4" name="chp947647_256k.asf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990600" y="1176338"/>
            <a:ext cx="6934200" cy="5200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Causes of the Migration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Emancipation Proclamation </a:t>
            </a:r>
          </a:p>
          <a:p>
            <a:r>
              <a:rPr lang="en-US" dirty="0" smtClean="0"/>
              <a:t>Urbanization</a:t>
            </a:r>
          </a:p>
          <a:p>
            <a:r>
              <a:rPr lang="en-US" dirty="0" smtClean="0"/>
              <a:t>Escape discrimination: Jim Crow Laws</a:t>
            </a:r>
          </a:p>
          <a:p>
            <a:r>
              <a:rPr lang="en-US" dirty="0" smtClean="0"/>
              <a:t>War industries</a:t>
            </a:r>
          </a:p>
          <a:p>
            <a:r>
              <a:rPr lang="en-US" dirty="0" smtClean="0"/>
              <a:t>Shortage of workers because of Immigration Act of 1924</a:t>
            </a:r>
          </a:p>
          <a:p>
            <a:r>
              <a:rPr lang="en-US" dirty="0" smtClean="0"/>
              <a:t>Great Mississippi Flood of 1927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of the Migration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large black urban communities in the north</a:t>
            </a:r>
          </a:p>
          <a:p>
            <a:r>
              <a:rPr lang="en-US" dirty="0" smtClean="0"/>
              <a:t>New discrimination</a:t>
            </a:r>
          </a:p>
          <a:p>
            <a:r>
              <a:rPr lang="en-US" dirty="0" smtClean="0"/>
              <a:t>Poor working conditions</a:t>
            </a:r>
          </a:p>
          <a:p>
            <a:r>
              <a:rPr lang="en-US" dirty="0" smtClean="0"/>
              <a:t>Segregation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 Great Migration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33400" y="1828800"/>
          <a:ext cx="8077200" cy="2362200"/>
        </p:xfrm>
        <a:graphic>
          <a:graphicData uri="http://schemas.openxmlformats.org/drawingml/2006/table">
            <a:tbl>
              <a:tblPr/>
              <a:tblGrid>
                <a:gridCol w="8077200"/>
              </a:tblGrid>
              <a:tr h="74216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Calibri"/>
                          <a:ea typeface="Times New Roman"/>
                          <a:cs typeface="Times New Roman"/>
                        </a:rPr>
                        <a:t>Second Great Migration</a:t>
                      </a:r>
                      <a:endParaRPr lang="en-US" sz="2800" dirty="0">
                        <a:latin typeface="AGaramon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620037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Times New Roman"/>
                          <a:cs typeface="Times New Roman"/>
                        </a:rPr>
                        <a:t>Th</a:t>
                      </a:r>
                      <a:r>
                        <a:rPr lang="en-US" sz="28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 </a:t>
                      </a:r>
                      <a:r>
                        <a:rPr lang="en-US" sz="2800" u="none" strike="noStrike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migration</a:t>
                      </a:r>
                      <a:r>
                        <a:rPr lang="en-US" sz="28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of more than 5 </a:t>
                      </a:r>
                      <a:r>
                        <a:rPr lang="en-US" sz="2800" u="none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million </a:t>
                      </a:r>
                      <a:r>
                        <a:rPr lang="en-US" sz="2800" u="none" strike="noStrike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African Americans</a:t>
                      </a:r>
                      <a:r>
                        <a:rPr lang="en-US" sz="2800" u="none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from the South to the other </a:t>
                      </a:r>
                      <a:r>
                        <a:rPr lang="en-US" sz="2800" u="none" dirty="0">
                          <a:latin typeface="Calibri"/>
                          <a:ea typeface="Times New Roman"/>
                          <a:cs typeface="Times New Roman"/>
                        </a:rPr>
                        <a:t>three regions of the United States from 1940-1970</a:t>
                      </a:r>
                      <a:endParaRPr lang="en-US" sz="2800" u="none" dirty="0">
                        <a:latin typeface="AGaramon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Causes of the 2</a:t>
            </a:r>
            <a:r>
              <a:rPr lang="en-US" baseline="30000" dirty="0" smtClean="0"/>
              <a:t>nd</a:t>
            </a:r>
            <a:r>
              <a:rPr lang="en-US" dirty="0" smtClean="0"/>
              <a:t> Migration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Moved to cities</a:t>
            </a:r>
          </a:p>
          <a:p>
            <a:r>
              <a:rPr lang="en-US" dirty="0" smtClean="0"/>
              <a:t>Already urban laborers from cities in the South</a:t>
            </a:r>
          </a:p>
          <a:p>
            <a:r>
              <a:rPr lang="en-US" dirty="0" smtClean="0"/>
              <a:t>Better educated and had better skills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of the Migration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 African Americans 80% urbanized</a:t>
            </a:r>
          </a:p>
          <a:p>
            <a:r>
              <a:rPr lang="en-US" dirty="0" smtClean="0"/>
              <a:t>53% in the south</a:t>
            </a:r>
          </a:p>
          <a:p>
            <a:r>
              <a:rPr lang="en-US" dirty="0" smtClean="0"/>
              <a:t>40% northeast</a:t>
            </a:r>
          </a:p>
          <a:p>
            <a:r>
              <a:rPr lang="en-US" dirty="0" smtClean="0"/>
              <a:t>7% north central and west</a:t>
            </a:r>
          </a:p>
          <a:p>
            <a:pPr lvl="0"/>
            <a:r>
              <a:rPr lang="en-US" dirty="0" smtClean="0"/>
              <a:t>African Americans became more unionized;</a:t>
            </a:r>
          </a:p>
          <a:p>
            <a:pPr lvl="0"/>
            <a:r>
              <a:rPr lang="en-US" dirty="0" smtClean="0"/>
              <a:t>They entered the middle class in larger numbers, with the help of skilled industrial jobs;</a:t>
            </a:r>
          </a:p>
          <a:p>
            <a:pPr lvl="0"/>
            <a:r>
              <a:rPr lang="en-US" dirty="0" smtClean="0"/>
              <a:t>They worked in many industrial fields; and</a:t>
            </a:r>
          </a:p>
          <a:p>
            <a:pPr lvl="0"/>
            <a:r>
              <a:rPr lang="en-US" dirty="0" smtClean="0"/>
              <a:t>African-American communities in cities occupied a range of jobs and professions. The concentrations of populations supported their creation of black-owned businesses, such as insurance, funeral homes, hairdressers and barber shops, and they supported their own doctors and lawyers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8914" name="Picture 2" descr="http://upload.wikimedia.org/wikipedia/en/0/00/Lynchings-graph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"/>
            <a:ext cx="7543800" cy="65083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Harlem Renaissance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name given to the period from the end of World War I and through the middle of the 1930s Depression, during which a group of talented African-Americans produced a sizable body of art, literature and music.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Main Themes of the Harlem Renaissance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"One ever feels his two-</a:t>
            </a:r>
            <a:r>
              <a:rPr lang="en-US" dirty="0" err="1" smtClean="0"/>
              <a:t>ness</a:t>
            </a:r>
            <a:r>
              <a:rPr lang="en-US" dirty="0" smtClean="0"/>
              <a:t> - an American, a Negro; two souls, two thoughts, two un- reconciled stirrings: two warring ideals in one dark body, whose dogged strength alone keeps it from being torn asunder.” –W.E.B. Dubois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041"/>
            <a:ext cx="9144000" cy="6815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Think back to what we have learned in this unit.  List three push factors for why people moved to America and three pull factors.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000" y="228600"/>
            <a:ext cx="8784167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43857"/>
            <a:ext cx="5943600" cy="677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 Too </a:t>
            </a:r>
            <a:r>
              <a:rPr lang="en-US" dirty="0"/>
              <a:t>S</a:t>
            </a:r>
            <a:r>
              <a:rPr lang="en-US" dirty="0" smtClean="0"/>
              <a:t>ing America by Langston Hughes</a:t>
            </a:r>
            <a:endParaRPr lang="en-US" dirty="0"/>
          </a:p>
        </p:txBody>
      </p:sp>
      <p:sp>
        <p:nvSpPr>
          <p:cNvPr id="8193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533400" y="1441132"/>
            <a:ext cx="7543800" cy="5416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I, too, sing America.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I am the darker brother.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They send me to eat in the kitchen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When company comes,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But I laugh,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And eat well,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And grow strong.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cs typeface="Arial" pitchFamily="34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Tomorrow,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I'll be at the table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When company comes.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Nobody'll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dare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Say to me,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"Eat in the kitchen,“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Then.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endParaRPr lang="en-US" sz="1600" dirty="0" smtClean="0">
              <a:latin typeface="Arial Unicode MS" pitchFamily="34" charset="-128"/>
              <a:cs typeface="Arial" pitchFamily="34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Besides,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They'll see how beautiful I am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And be ashamed—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cs typeface="Arial" pitchFamily="34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I, too, am America.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I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481579"/>
            <a:ext cx="7239000" cy="604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295400" y="0"/>
            <a:ext cx="518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Palmer Hayden          </a:t>
            </a:r>
            <a:r>
              <a:rPr lang="en-US" sz="3200" dirty="0" err="1" smtClean="0"/>
              <a:t>Jeunesse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smtClean="0"/>
              <a:t>“Into Bondage”</a:t>
            </a:r>
            <a:endParaRPr lang="en-US" dirty="0"/>
          </a:p>
        </p:txBody>
      </p:sp>
      <p:pic>
        <p:nvPicPr>
          <p:cNvPr id="1026" name="Picture 2" descr="G:\harlem renaissance images\aaron Douglas Into Bondage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719221"/>
            <a:ext cx="6248399" cy="61387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Incident by </a:t>
            </a:r>
            <a:r>
              <a:rPr lang="en-US" dirty="0" err="1" smtClean="0"/>
              <a:t>Countee</a:t>
            </a:r>
            <a:r>
              <a:rPr lang="en-US" dirty="0" smtClean="0"/>
              <a:t> Cullen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	Once </a:t>
            </a:r>
            <a:r>
              <a:rPr lang="en-US" dirty="0"/>
              <a:t>riding in old Baltimore,</a:t>
            </a:r>
            <a:br>
              <a:rPr lang="en-US" dirty="0"/>
            </a:br>
            <a:r>
              <a:rPr lang="en-US" dirty="0"/>
              <a:t>Heart-filled, head-filled with glee,</a:t>
            </a:r>
            <a:br>
              <a:rPr lang="en-US" dirty="0"/>
            </a:br>
            <a:r>
              <a:rPr lang="en-US" dirty="0"/>
              <a:t>I saw a Baltimorean</a:t>
            </a:r>
            <a:br>
              <a:rPr lang="en-US" dirty="0"/>
            </a:br>
            <a:r>
              <a:rPr lang="en-US" dirty="0"/>
              <a:t>Keep looking straight at me. </a:t>
            </a:r>
            <a:br>
              <a:rPr lang="en-US" dirty="0"/>
            </a:br>
            <a:r>
              <a:rPr lang="en-US" dirty="0"/>
              <a:t>Now I was eight and very small,</a:t>
            </a:r>
            <a:br>
              <a:rPr lang="en-US" dirty="0"/>
            </a:br>
            <a:r>
              <a:rPr lang="en-US" dirty="0"/>
              <a:t>And he was no whit bigger,</a:t>
            </a:r>
            <a:br>
              <a:rPr lang="en-US" dirty="0"/>
            </a:br>
            <a:r>
              <a:rPr lang="en-US" dirty="0"/>
              <a:t>And so I smiled, but he poked out</a:t>
            </a:r>
            <a:br>
              <a:rPr lang="en-US" dirty="0"/>
            </a:br>
            <a:r>
              <a:rPr lang="en-US" dirty="0"/>
              <a:t>His tongue, and called me, "Nigger."</a:t>
            </a:r>
            <a:br>
              <a:rPr lang="en-US" dirty="0"/>
            </a:br>
            <a:r>
              <a:rPr lang="en-US" dirty="0"/>
              <a:t>I saw the whole of Baltimore</a:t>
            </a:r>
            <a:br>
              <a:rPr lang="en-US" dirty="0"/>
            </a:br>
            <a:r>
              <a:rPr lang="en-US" dirty="0"/>
              <a:t>From May until December;</a:t>
            </a:r>
            <a:br>
              <a:rPr lang="en-US" dirty="0"/>
            </a:br>
            <a:r>
              <a:rPr lang="en-US" dirty="0"/>
              <a:t>Of all the things that happened there</a:t>
            </a:r>
            <a:br>
              <a:rPr lang="en-US" dirty="0"/>
            </a:br>
            <a:r>
              <a:rPr lang="en-US" dirty="0"/>
              <a:t>That's all that I remember.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 dirty="0" smtClean="0"/>
              <a:t>“Blues”</a:t>
            </a:r>
            <a:endParaRPr lang="en-US" dirty="0"/>
          </a:p>
        </p:txBody>
      </p:sp>
      <p:pic>
        <p:nvPicPr>
          <p:cNvPr id="2050" name="Picture 2" descr="G:\harlem renaissance images\archibald j. Motley Jr. Blue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838200"/>
            <a:ext cx="7984192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G:\harlem renaissance images\Harlem%20Art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14677"/>
            <a:ext cx="7919801" cy="65867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Signs of Change by Elliot Campbell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	Once </a:t>
            </a:r>
            <a:r>
              <a:rPr lang="en-US" dirty="0"/>
              <a:t>driving through Alabama, </a:t>
            </a:r>
            <a:br>
              <a:rPr lang="en-US" dirty="0"/>
            </a:br>
            <a:r>
              <a:rPr lang="en-US" dirty="0"/>
              <a:t>Excited, and felling good because I had just came from a Jazz concert</a:t>
            </a:r>
            <a:br>
              <a:rPr lang="en-US" dirty="0"/>
            </a:br>
            <a:r>
              <a:rPr lang="en-US" dirty="0"/>
              <a:t>I see a white man.</a:t>
            </a:r>
            <a:br>
              <a:rPr lang="en-US" dirty="0"/>
            </a:br>
            <a:r>
              <a:rPr lang="en-US" dirty="0"/>
              <a:t>I notice him looking at me but I do not look back. </a:t>
            </a:r>
            <a:br>
              <a:rPr lang="en-US" dirty="0"/>
            </a:br>
            <a:r>
              <a:rPr lang="en-US" dirty="0"/>
              <a:t>I know they do not like blacks in this area.</a:t>
            </a:r>
            <a:br>
              <a:rPr lang="en-US" dirty="0"/>
            </a:br>
            <a:r>
              <a:rPr lang="en-US" dirty="0"/>
              <a:t>He starts to walk toward me.</a:t>
            </a:r>
            <a:br>
              <a:rPr lang="en-US" dirty="0"/>
            </a:br>
            <a:r>
              <a:rPr lang="en-US" dirty="0"/>
              <a:t>He gets closer and closer until we are face to face.</a:t>
            </a:r>
            <a:br>
              <a:rPr lang="en-US" dirty="0"/>
            </a:br>
            <a:r>
              <a:rPr lang="en-US" dirty="0"/>
              <a:t>He asks me my name. </a:t>
            </a:r>
            <a:br>
              <a:rPr lang="en-US" dirty="0"/>
            </a:br>
            <a:r>
              <a:rPr lang="en-US" dirty="0"/>
              <a:t>I say nothing.</a:t>
            </a:r>
            <a:br>
              <a:rPr lang="en-US" dirty="0"/>
            </a:br>
            <a:r>
              <a:rPr lang="en-US" dirty="0"/>
              <a:t>He says he just came over to tell me that my tire was flat </a:t>
            </a:r>
            <a:br>
              <a:rPr lang="en-US" dirty="0"/>
            </a:br>
            <a:r>
              <a:rPr lang="en-US" dirty="0"/>
              <a:t>And that I might want change it,</a:t>
            </a:r>
            <a:br>
              <a:rPr lang="en-US" dirty="0"/>
            </a:br>
            <a:r>
              <a:rPr lang="en-US" dirty="0"/>
              <a:t>I was surprised that he came and talked to me.</a:t>
            </a:r>
            <a:br>
              <a:rPr lang="en-US" dirty="0"/>
            </a:br>
            <a:r>
              <a:rPr lang="en-US" dirty="0"/>
              <a:t>I was even more surprised that he let me know that my tire was flat.</a:t>
            </a:r>
            <a:br>
              <a:rPr lang="en-US" dirty="0"/>
            </a:br>
            <a:r>
              <a:rPr lang="en-US" dirty="0"/>
              <a:t>I guess that goes to that there is a sign of change.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harlem renaissance images\harlem_whjohnson_chaingang_t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5012"/>
            <a:ext cx="6019800" cy="703076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0"/>
            <a:ext cx="8229600" cy="1143000"/>
          </a:xfrm>
        </p:spPr>
        <p:txBody>
          <a:bodyPr/>
          <a:lstStyle/>
          <a:p>
            <a:r>
              <a:rPr lang="en-US" dirty="0" smtClean="0"/>
              <a:t>“Chain Gang”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Debate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Debate will be </a:t>
            </a:r>
            <a:r>
              <a:rPr lang="en-US" dirty="0" smtClean="0"/>
              <a:t>Monday</a:t>
            </a:r>
            <a:r>
              <a:rPr lang="en-US" dirty="0" smtClean="0"/>
              <a:t> </a:t>
            </a:r>
            <a:r>
              <a:rPr lang="en-US" dirty="0" smtClean="0"/>
              <a:t>March </a:t>
            </a:r>
            <a:r>
              <a:rPr lang="en-US" dirty="0" smtClean="0"/>
              <a:t>28th</a:t>
            </a:r>
            <a:endParaRPr lang="en-US" baseline="30000" dirty="0" smtClean="0"/>
          </a:p>
          <a:p>
            <a:endParaRPr lang="en-US" dirty="0" smtClean="0"/>
          </a:p>
          <a:p>
            <a:r>
              <a:rPr lang="en-US" dirty="0" smtClean="0"/>
              <a:t>Debate Topic:  Illegal immigrant are a drain on our society and should be removed no matter how long they have been in the U.S.</a:t>
            </a:r>
          </a:p>
          <a:p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Africa by Claude McKay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THE </a:t>
            </a:r>
            <a:r>
              <a:rPr lang="en-US" dirty="0"/>
              <a:t>sun sought thy dim bed and brought forth light, </a:t>
            </a:r>
          </a:p>
          <a:p>
            <a:pPr>
              <a:buNone/>
            </a:pPr>
            <a:r>
              <a:rPr lang="en-US" dirty="0"/>
              <a:t>The sciences were </a:t>
            </a:r>
            <a:r>
              <a:rPr lang="en-US" dirty="0" err="1"/>
              <a:t>sucklings</a:t>
            </a:r>
            <a:r>
              <a:rPr lang="en-US" dirty="0"/>
              <a:t> at thy breast; </a:t>
            </a:r>
          </a:p>
          <a:p>
            <a:pPr>
              <a:buNone/>
            </a:pPr>
            <a:r>
              <a:rPr lang="en-US" dirty="0"/>
              <a:t>When all the world was young in pregnant night </a:t>
            </a:r>
          </a:p>
          <a:p>
            <a:pPr>
              <a:buNone/>
            </a:pPr>
            <a:r>
              <a:rPr lang="en-US" dirty="0"/>
              <a:t>Thy slaves toiled at thy monumental best. </a:t>
            </a:r>
          </a:p>
          <a:p>
            <a:pPr>
              <a:buNone/>
            </a:pPr>
            <a:r>
              <a:rPr lang="en-US" dirty="0"/>
              <a:t>Thou ancient treasure-land, thou modern prize, </a:t>
            </a:r>
          </a:p>
          <a:p>
            <a:pPr>
              <a:buNone/>
            </a:pPr>
            <a:r>
              <a:rPr lang="en-US" dirty="0"/>
              <a:t>New peoples marvel at thy pyramids! </a:t>
            </a:r>
          </a:p>
          <a:p>
            <a:pPr>
              <a:buNone/>
            </a:pPr>
            <a:r>
              <a:rPr lang="en-US" dirty="0"/>
              <a:t>The years roll on, thy sphinx of riddle eyes </a:t>
            </a:r>
          </a:p>
          <a:p>
            <a:pPr>
              <a:buNone/>
            </a:pPr>
            <a:r>
              <a:rPr lang="en-US" dirty="0"/>
              <a:t>Watches the mad world with immobile lids. </a:t>
            </a:r>
          </a:p>
          <a:p>
            <a:pPr>
              <a:buNone/>
            </a:pPr>
            <a:r>
              <a:rPr lang="en-US" dirty="0"/>
              <a:t>The Hebrews humbled them at Pharaoh's name. </a:t>
            </a:r>
          </a:p>
          <a:p>
            <a:pPr>
              <a:buNone/>
            </a:pPr>
            <a:r>
              <a:rPr lang="en-US" dirty="0"/>
              <a:t>Cradle of Power! Yet all things were in vain! </a:t>
            </a:r>
          </a:p>
          <a:p>
            <a:pPr>
              <a:buNone/>
            </a:pPr>
            <a:r>
              <a:rPr lang="en-US" dirty="0"/>
              <a:t>Honor and Glory, Arrogance and Fame! </a:t>
            </a:r>
          </a:p>
          <a:p>
            <a:pPr>
              <a:buNone/>
            </a:pPr>
            <a:r>
              <a:rPr lang="en-US" dirty="0"/>
              <a:t>They went. The darkness swallowed thee again. </a:t>
            </a:r>
          </a:p>
          <a:p>
            <a:pPr>
              <a:buNone/>
            </a:pPr>
            <a:r>
              <a:rPr lang="en-US" dirty="0"/>
              <a:t>Thou art the harlot, now thy time is done, </a:t>
            </a:r>
          </a:p>
          <a:p>
            <a:pPr>
              <a:buNone/>
            </a:pPr>
            <a:r>
              <a:rPr lang="en-US" dirty="0"/>
              <a:t>Of all the mighty nations of the sun.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your own 1920s 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will now use the Worksheet I handed out to help you create your own 1920s Art!</a:t>
            </a:r>
          </a:p>
          <a:p>
            <a:endParaRPr lang="en-US" dirty="0"/>
          </a:p>
          <a:p>
            <a:r>
              <a:rPr lang="en-US" dirty="0" smtClean="0"/>
              <a:t>This assignment is worth a quiz grade.  Please put time and effort into the assignment.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Lived It!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a story pretending that you were an African-American migrating.</a:t>
            </a:r>
          </a:p>
          <a:p>
            <a:r>
              <a:rPr lang="en-US" dirty="0" smtClean="0"/>
              <a:t>Tell us where you have decided to go and why you are leaving your home.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Test will be Tuesday March 29th.</a:t>
            </a:r>
          </a:p>
          <a:p>
            <a:endParaRPr lang="en-US" dirty="0"/>
          </a:p>
          <a:p>
            <a:r>
              <a:rPr lang="en-US" dirty="0" smtClean="0"/>
              <a:t>I will give you a review sheet </a:t>
            </a:r>
            <a:r>
              <a:rPr lang="en-US" dirty="0" smtClean="0"/>
              <a:t>Wednesday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 will have coach class on Wednesday and Thursday this week.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last week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was it like to be a refugee?</a:t>
            </a:r>
          </a:p>
          <a:p>
            <a:r>
              <a:rPr lang="en-US" dirty="0" smtClean="0"/>
              <a:t>What are difficulties refugees faced?</a:t>
            </a:r>
          </a:p>
          <a:p>
            <a:r>
              <a:rPr lang="en-US" dirty="0" smtClean="0"/>
              <a:t>Who are illegal immigrants?</a:t>
            </a:r>
          </a:p>
          <a:p>
            <a:r>
              <a:rPr lang="en-US" dirty="0" smtClean="0"/>
              <a:t>How many are in the United States?</a:t>
            </a:r>
          </a:p>
          <a:p>
            <a:r>
              <a:rPr lang="en-US" dirty="0" smtClean="0"/>
              <a:t>Should we let them stay or make them go?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of the 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challenges did African Americans </a:t>
            </a:r>
            <a:r>
              <a:rPr lang="en-US" dirty="0" smtClean="0"/>
              <a:t>face </a:t>
            </a:r>
            <a:r>
              <a:rPr lang="en-US" dirty="0" smtClean="0"/>
              <a:t>that caused them to move?  Describe the lives of African Americans during the Harlem Renaissance.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Continuing Themes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457200" y="1600200"/>
          <a:ext cx="8305800" cy="2057400"/>
        </p:xfrm>
        <a:graphic>
          <a:graphicData uri="http://schemas.openxmlformats.org/drawingml/2006/table">
            <a:tbl>
              <a:tblPr/>
              <a:tblGrid>
                <a:gridCol w="8305800"/>
              </a:tblGrid>
              <a:tr h="539646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dirty="0">
                          <a:latin typeface="Calibri"/>
                          <a:ea typeface="Times New Roman"/>
                          <a:cs typeface="Times New Roman"/>
                        </a:rPr>
                        <a:t>Industrialization</a:t>
                      </a:r>
                      <a:endParaRPr lang="en-US" sz="3200" dirty="0">
                        <a:latin typeface="AGaramon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517754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latin typeface="Calibri"/>
                          <a:ea typeface="Calibri"/>
                          <a:cs typeface="Times New Roman"/>
                        </a:rPr>
                        <a:t>When a society changes its mode of production from being primarily agriculturally based to industry (factory) based</a:t>
                      </a:r>
                      <a:endParaRPr lang="en-US" sz="3200" dirty="0">
                        <a:latin typeface="AGaramon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57200" y="3962400"/>
          <a:ext cx="8305800" cy="2032760"/>
        </p:xfrm>
        <a:graphic>
          <a:graphicData uri="http://schemas.openxmlformats.org/drawingml/2006/table">
            <a:tbl>
              <a:tblPr/>
              <a:tblGrid>
                <a:gridCol w="8305800"/>
              </a:tblGrid>
              <a:tr h="56972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dirty="0">
                          <a:latin typeface="Calibri"/>
                          <a:ea typeface="Times New Roman"/>
                          <a:cs typeface="Times New Roman"/>
                        </a:rPr>
                        <a:t>Urbanization</a:t>
                      </a:r>
                      <a:endParaRPr lang="en-US" sz="3200" dirty="0">
                        <a:latin typeface="AGaramond"/>
                        <a:ea typeface="Times New Roman"/>
                        <a:cs typeface="Times New Roman"/>
                      </a:endParaRPr>
                    </a:p>
                  </a:txBody>
                  <a:tcPr marL="64218" marR="64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33528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latin typeface="Calibri"/>
                          <a:ea typeface="Calibri"/>
                          <a:cs typeface="Times New Roman"/>
                        </a:rPr>
                        <a:t>Movement of people from rural to urban areas which ends with the majority of the people in the cities</a:t>
                      </a:r>
                      <a:endParaRPr lang="en-US" sz="3200" dirty="0">
                        <a:latin typeface="AGaramond"/>
                        <a:ea typeface="Times New Roman"/>
                        <a:cs typeface="Times New Roman"/>
                      </a:endParaRPr>
                    </a:p>
                  </a:txBody>
                  <a:tcPr marL="64218" marR="64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Great Migration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0" y="1676400"/>
          <a:ext cx="8458200" cy="2085500"/>
        </p:xfrm>
        <a:graphic>
          <a:graphicData uri="http://schemas.openxmlformats.org/drawingml/2006/table">
            <a:tbl>
              <a:tblPr/>
              <a:tblGrid>
                <a:gridCol w="8458200"/>
              </a:tblGrid>
              <a:tr h="62246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u="none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Great Migration</a:t>
                      </a:r>
                      <a:endParaRPr lang="en-US" sz="3200" u="none" dirty="0">
                        <a:solidFill>
                          <a:schemeClr val="tx1"/>
                        </a:solidFill>
                        <a:latin typeface="AGaramon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35874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u="none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The movement of 4.1 million </a:t>
                      </a:r>
                      <a:r>
                        <a:rPr lang="en-US" sz="3200" u="none" strike="noStrike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African Americans</a:t>
                      </a:r>
                      <a:r>
                        <a:rPr lang="en-US" sz="3200" u="none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out of the </a:t>
                      </a:r>
                      <a:r>
                        <a:rPr lang="en-US" sz="3200" u="none" strike="noStrike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Southern United States</a:t>
                      </a:r>
                      <a:r>
                        <a:rPr lang="en-US" sz="3200" u="none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to the </a:t>
                      </a:r>
                      <a:r>
                        <a:rPr lang="en-US" sz="3200" u="none" strike="noStrike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North</a:t>
                      </a:r>
                      <a:r>
                        <a:rPr lang="en-US" sz="3200" u="none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, </a:t>
                      </a:r>
                      <a:r>
                        <a:rPr lang="en-US" sz="3200" u="none" strike="noStrike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Midwest</a:t>
                      </a:r>
                      <a:r>
                        <a:rPr lang="en-US" sz="3200" u="none" strike="noStrike" baseline="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3200" u="none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and </a:t>
                      </a:r>
                      <a:r>
                        <a:rPr lang="en-US" sz="3200" u="none" strike="noStrike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West</a:t>
                      </a:r>
                      <a:r>
                        <a:rPr lang="en-US" sz="3200" u="none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from 1910 to 1930</a:t>
                      </a:r>
                      <a:endParaRPr lang="en-US" sz="3200" u="none" dirty="0">
                        <a:solidFill>
                          <a:schemeClr val="tx1"/>
                        </a:solidFill>
                        <a:latin typeface="AGaramon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0722" name="Picture 2" descr="http://discoverblackheritage.com/wp-content/uploads/2007/12/great-migration-chica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927021"/>
            <a:ext cx="3429000" cy="2930979"/>
          </a:xfrm>
          <a:prstGeom prst="rect">
            <a:avLst/>
          </a:prstGeom>
          <a:noFill/>
        </p:spPr>
      </p:pic>
      <p:pic>
        <p:nvPicPr>
          <p:cNvPr id="30724" name="Picture 4" descr="http://scotiaglenvilleschools.org/Highschool/library/cassady/Images/migrationpanel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3924299"/>
            <a:ext cx="4591050" cy="29337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on the Great Migration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 Why did African Americans move to the North?</a:t>
            </a:r>
          </a:p>
          <a:p>
            <a:endParaRPr lang="en-US" dirty="0"/>
          </a:p>
          <a:p>
            <a:r>
              <a:rPr lang="en-US" dirty="0" smtClean="0"/>
              <a:t>2.  What opportunities did it provide?</a:t>
            </a:r>
          </a:p>
          <a:p>
            <a:endParaRPr lang="en-US" dirty="0"/>
          </a:p>
          <a:p>
            <a:r>
              <a:rPr lang="en-US" dirty="0" smtClean="0"/>
              <a:t>3.  Were there any negatives for African Americans moving to the north?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2070</TotalTime>
  <Words>837</Words>
  <Application>Microsoft Office PowerPoint</Application>
  <PresentationFormat>On-screen Show (4:3)</PresentationFormat>
  <Paragraphs>121</Paragraphs>
  <Slides>32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Module</vt:lpstr>
      <vt:lpstr>Harlem Renaissance and Great Migration</vt:lpstr>
      <vt:lpstr>Warm-up</vt:lpstr>
      <vt:lpstr>Debate</vt:lpstr>
      <vt:lpstr>Test</vt:lpstr>
      <vt:lpstr>Review last week</vt:lpstr>
      <vt:lpstr>Question of the Day</vt:lpstr>
      <vt:lpstr>Continuing Themes</vt:lpstr>
      <vt:lpstr>Great Migration</vt:lpstr>
      <vt:lpstr>Video on the Great Migration</vt:lpstr>
      <vt:lpstr>Video</vt:lpstr>
      <vt:lpstr>Causes of the Migration</vt:lpstr>
      <vt:lpstr>Effects of the Migration</vt:lpstr>
      <vt:lpstr>Second Great Migration</vt:lpstr>
      <vt:lpstr>Causes of the 2nd Migration</vt:lpstr>
      <vt:lpstr>Effects of the Migration</vt:lpstr>
      <vt:lpstr>Slide 16</vt:lpstr>
      <vt:lpstr>Harlem Renaissance</vt:lpstr>
      <vt:lpstr>Main Themes of the Harlem Renaissance</vt:lpstr>
      <vt:lpstr>Slide 19</vt:lpstr>
      <vt:lpstr>Slide 20</vt:lpstr>
      <vt:lpstr>Slide 21</vt:lpstr>
      <vt:lpstr>I Too Sing America by Langston Hughes</vt:lpstr>
      <vt:lpstr>Slide 23</vt:lpstr>
      <vt:lpstr>“Into Bondage”</vt:lpstr>
      <vt:lpstr>Incident by Countee Cullen</vt:lpstr>
      <vt:lpstr>“Blues”</vt:lpstr>
      <vt:lpstr>Slide 27</vt:lpstr>
      <vt:lpstr>Signs of Change by Elliot Campbell</vt:lpstr>
      <vt:lpstr>“Chain Gang”</vt:lpstr>
      <vt:lpstr>Africa by Claude McKay</vt:lpstr>
      <vt:lpstr>Create your own 1920s Art</vt:lpstr>
      <vt:lpstr>You Lived It!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Harlem Renaissance and Great Migration</dc:title>
  <dc:creator>Sejal</dc:creator>
  <cp:lastModifiedBy>Sejal</cp:lastModifiedBy>
  <cp:revision>6</cp:revision>
  <dcterms:created xsi:type="dcterms:W3CDTF">2010-10-17T15:06:13Z</dcterms:created>
  <dcterms:modified xsi:type="dcterms:W3CDTF">2011-03-22T19:18:47Z</dcterms:modified>
</cp:coreProperties>
</file>